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8" r:id="rId3"/>
    <p:sldId id="299" r:id="rId4"/>
    <p:sldId id="297" r:id="rId5"/>
    <p:sldId id="294" r:id="rId6"/>
    <p:sldId id="293" r:id="rId7"/>
    <p:sldId id="295" r:id="rId8"/>
    <p:sldId id="258" r:id="rId9"/>
    <p:sldId id="292" r:id="rId10"/>
    <p:sldId id="290" r:id="rId11"/>
    <p:sldId id="291" r:id="rId12"/>
    <p:sldId id="288" r:id="rId13"/>
    <p:sldId id="259" r:id="rId14"/>
    <p:sldId id="286" r:id="rId15"/>
    <p:sldId id="287" r:id="rId16"/>
    <p:sldId id="289" r:id="rId17"/>
    <p:sldId id="309" r:id="rId18"/>
    <p:sldId id="260" r:id="rId19"/>
    <p:sldId id="257" r:id="rId20"/>
    <p:sldId id="261" r:id="rId21"/>
    <p:sldId id="262" r:id="rId22"/>
    <p:sldId id="263" r:id="rId23"/>
    <p:sldId id="264" r:id="rId24"/>
    <p:sldId id="265" r:id="rId25"/>
    <p:sldId id="285" r:id="rId26"/>
    <p:sldId id="267" r:id="rId27"/>
    <p:sldId id="300" r:id="rId28"/>
    <p:sldId id="268" r:id="rId29"/>
    <p:sldId id="284" r:id="rId30"/>
    <p:sldId id="269" r:id="rId31"/>
    <p:sldId id="283" r:id="rId32"/>
    <p:sldId id="270" r:id="rId33"/>
    <p:sldId id="282" r:id="rId34"/>
    <p:sldId id="271" r:id="rId35"/>
    <p:sldId id="281" r:id="rId36"/>
    <p:sldId id="272" r:id="rId37"/>
    <p:sldId id="280" r:id="rId38"/>
    <p:sldId id="273" r:id="rId39"/>
    <p:sldId id="279" r:id="rId40"/>
    <p:sldId id="274" r:id="rId41"/>
    <p:sldId id="275" r:id="rId42"/>
    <p:sldId id="276" r:id="rId43"/>
    <p:sldId id="277" r:id="rId44"/>
    <p:sldId id="278" r:id="rId45"/>
    <p:sldId id="301" r:id="rId46"/>
    <p:sldId id="302" r:id="rId47"/>
    <p:sldId id="303" r:id="rId48"/>
    <p:sldId id="304" r:id="rId49"/>
    <p:sldId id="305" r:id="rId50"/>
    <p:sldId id="306" r:id="rId51"/>
    <p:sldId id="310" r:id="rId52"/>
    <p:sldId id="311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74" autoAdjust="0"/>
    <p:restoredTop sz="94660"/>
  </p:normalViewPr>
  <p:slideViewPr>
    <p:cSldViewPr snapToGrid="0">
      <p:cViewPr>
        <p:scale>
          <a:sx n="34" d="100"/>
          <a:sy n="34" d="100"/>
        </p:scale>
        <p:origin x="76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3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57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0917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07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368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18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52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31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69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46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3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52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8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6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08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12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9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EA1C6-BBA8-43CD-85D4-19A3928849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Guide for</a:t>
            </a:r>
            <a:br>
              <a:rPr lang="en-US" dirty="0"/>
            </a:br>
            <a:r>
              <a:rPr lang="en-US" dirty="0"/>
              <a:t>Customer Onboarding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5DB93-2448-45E1-AF4E-09762D1557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Bernice Templeman</a:t>
            </a:r>
          </a:p>
        </p:txBody>
      </p:sp>
    </p:spTree>
    <p:extLst>
      <p:ext uri="{BB962C8B-B14F-4D97-AF65-F5344CB8AC3E}">
        <p14:creationId xmlns:p14="http://schemas.microsoft.com/office/powerpoint/2010/main" val="105786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3B80-B11E-48F1-A08B-05F165BC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domain picker &amp; Select domain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D560C64-EAC0-43DE-8AE6-7BD9DDFC0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86082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3B80-B11E-48F1-A08B-05F165BC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Create/Select update set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7B7989-959C-4E58-B5F8-D2C7AB16C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387718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3B80-B11E-48F1-A08B-05F165BC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data file</a:t>
            </a:r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A0A22A2C-7D62-49EB-91C6-3B1CB0870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3328129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A6F8-A631-4036-8E3D-6AA42ABE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Data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C35A1B-FBDF-4485-812D-47A20AEE0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3215395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3B80-B11E-48F1-A08B-05F165BC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transform map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422852-7682-4CB5-9AAD-084972959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341464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A6F8-A631-4036-8E3D-6AA42ABE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Coalesce and Choice action</a:t>
            </a:r>
          </a:p>
        </p:txBody>
      </p:sp>
      <p:pic>
        <p:nvPicPr>
          <p:cNvPr id="7" name="Content Placeholder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3E2180C-DCB6-457C-867E-343BBBB30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794610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A6F8-A631-4036-8E3D-6AA42ABE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</a:t>
            </a:r>
          </a:p>
        </p:txBody>
      </p:sp>
      <p:pic>
        <p:nvPicPr>
          <p:cNvPr id="5" name="Content Placeholder 4" descr="Graphical user interface, text, application, table, Excel&#10;&#10;Description automatically generated">
            <a:extLst>
              <a:ext uri="{FF2B5EF4-FFF2-40B4-BE49-F238E27FC236}">
                <a16:creationId xmlns:a16="http://schemas.microsoft.com/office/drawing/2014/main" id="{FB502E58-BB60-4F91-BE2B-65EE015B3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82" y="2160588"/>
            <a:ext cx="6913473" cy="3881437"/>
          </a:xfrm>
        </p:spPr>
      </p:pic>
    </p:spTree>
    <p:extLst>
      <p:ext uri="{BB962C8B-B14F-4D97-AF65-F5344CB8AC3E}">
        <p14:creationId xmlns:p14="http://schemas.microsoft.com/office/powerpoint/2010/main" val="2265384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E40F9-9D4F-4ECB-B60E-6993A011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each Excel Sheet:</a:t>
            </a:r>
            <a:br>
              <a:rPr lang="en-US" dirty="0"/>
            </a:br>
            <a:r>
              <a:rPr lang="en-US" dirty="0"/>
              <a:t>Load/create transform map/ transform</a:t>
            </a:r>
          </a:p>
        </p:txBody>
      </p:sp>
    </p:spTree>
    <p:extLst>
      <p:ext uri="{BB962C8B-B14F-4D97-AF65-F5344CB8AC3E}">
        <p14:creationId xmlns:p14="http://schemas.microsoft.com/office/powerpoint/2010/main" val="1401743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51D4F-3D29-4B30-AA57-1B4B08C22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Locations: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cmn_location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D86128E-0E71-46E3-8F55-7F7A28601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3189821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19A6-A194-4E3F-8AB1-AFB72DBB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for Bernice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6DAC28-BEE3-4B75-BE71-20CC0FC2B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747713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2C3B276-46E8-4941-896B-2DDFE76A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E6A73-6F49-490F-9250-B5E1A37A1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164592"/>
            <a:ext cx="4619706" cy="6565392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Overview</a:t>
            </a:r>
          </a:p>
          <a:p>
            <a:pPr>
              <a:lnSpc>
                <a:spcPct val="90000"/>
              </a:lnSpc>
            </a:pPr>
            <a:r>
              <a:rPr lang="en-US" dirty="0"/>
              <a:t>FRS</a:t>
            </a:r>
          </a:p>
          <a:p>
            <a:pPr>
              <a:lnSpc>
                <a:spcPct val="90000"/>
              </a:lnSpc>
            </a:pPr>
            <a:r>
              <a:rPr lang="en-US" dirty="0"/>
              <a:t>Instance</a:t>
            </a:r>
          </a:p>
          <a:p>
            <a:pPr>
              <a:lnSpc>
                <a:spcPct val="90000"/>
              </a:lnSpc>
            </a:pPr>
            <a:r>
              <a:rPr lang="en-US" dirty="0"/>
              <a:t>Domain separation</a:t>
            </a:r>
          </a:p>
          <a:p>
            <a:pPr>
              <a:lnSpc>
                <a:spcPct val="90000"/>
              </a:lnSpc>
            </a:pPr>
            <a:r>
              <a:rPr lang="en-US" dirty="0"/>
              <a:t>Admins</a:t>
            </a:r>
          </a:p>
          <a:p>
            <a:pPr>
              <a:lnSpc>
                <a:spcPct val="90000"/>
              </a:lnSpc>
            </a:pPr>
            <a:r>
              <a:rPr lang="en-US" dirty="0"/>
              <a:t>Create domain and sub-domains</a:t>
            </a:r>
          </a:p>
          <a:p>
            <a:pPr>
              <a:lnSpc>
                <a:spcPct val="90000"/>
              </a:lnSpc>
            </a:pPr>
            <a:r>
              <a:rPr lang="en-US" dirty="0"/>
              <a:t>Create a company for each domain</a:t>
            </a:r>
          </a:p>
          <a:p>
            <a:pPr>
              <a:lnSpc>
                <a:spcPct val="90000"/>
              </a:lnSpc>
            </a:pPr>
            <a:r>
              <a:rPr lang="en-US" dirty="0"/>
              <a:t>Select domain</a:t>
            </a:r>
          </a:p>
          <a:p>
            <a:pPr>
              <a:lnSpc>
                <a:spcPct val="90000"/>
              </a:lnSpc>
            </a:pPr>
            <a:r>
              <a:rPr lang="en-US" dirty="0"/>
              <a:t>Create and select update set</a:t>
            </a:r>
          </a:p>
          <a:p>
            <a:pPr>
              <a:lnSpc>
                <a:spcPct val="90000"/>
              </a:lnSpc>
            </a:pPr>
            <a:r>
              <a:rPr lang="en-US" dirty="0"/>
              <a:t>Excel Data file</a:t>
            </a:r>
          </a:p>
          <a:p>
            <a:pPr>
              <a:lnSpc>
                <a:spcPct val="90000"/>
              </a:lnSpc>
            </a:pPr>
            <a:r>
              <a:rPr lang="en-US" dirty="0"/>
              <a:t>Load/create map/ transform each Excel sheet</a:t>
            </a:r>
          </a:p>
          <a:p>
            <a:pPr>
              <a:lnSpc>
                <a:spcPct val="90000"/>
              </a:lnSpc>
            </a:pPr>
            <a:r>
              <a:rPr lang="en-US" dirty="0"/>
              <a:t>Create schedules and Holiday schedule</a:t>
            </a:r>
          </a:p>
          <a:p>
            <a:pPr>
              <a:lnSpc>
                <a:spcPct val="90000"/>
              </a:lnSpc>
            </a:pPr>
            <a:r>
              <a:rPr lang="en-US" dirty="0"/>
              <a:t>Override/create SLAs</a:t>
            </a:r>
          </a:p>
          <a:p>
            <a:pPr>
              <a:lnSpc>
                <a:spcPct val="90000"/>
              </a:lnSpc>
            </a:pPr>
            <a:r>
              <a:rPr lang="en-US" dirty="0"/>
              <a:t>Complete Update set</a:t>
            </a:r>
          </a:p>
          <a:p>
            <a:pPr>
              <a:lnSpc>
                <a:spcPct val="90000"/>
              </a:lnSpc>
            </a:pPr>
            <a:r>
              <a:rPr lang="en-US" dirty="0"/>
              <a:t>Reflections</a:t>
            </a:r>
          </a:p>
          <a:p>
            <a:pPr>
              <a:lnSpc>
                <a:spcPct val="90000"/>
              </a:lnSpc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710393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D433-446B-41F5-9C80-9983505AC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Departments: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cmn_department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D03ABA-C2A8-4108-8847-FB1B4B241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3140747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E032-D5F9-41D4-971F-BF718AD3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Departments for Bernice</a:t>
            </a:r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987B108-A6FD-4A60-91BE-52C1AEC4A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956257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Business Units: </a:t>
            </a:r>
            <a:r>
              <a:rPr lang="en-US" dirty="0" err="1"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cmn_cost_center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B67020-6736-4FB0-940C-051F8DF7A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999920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Units for Bernice</a:t>
            </a:r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1CC99C5-81F5-49F2-9F27-179DF92DF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835733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Users: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sys_user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B8CFC71-3F90-408B-8006-E5CF3688D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802383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</a:t>
            </a:r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5818FAD-1ABE-4523-9F4B-8E1EBDDDA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960497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Centers: </a:t>
            </a:r>
            <a:r>
              <a:rPr lang="en-US" sz="4000" dirty="0" err="1"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cmn_cost_center</a:t>
            </a:r>
            <a:endParaRPr lang="en-US" sz="4000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58F1DF-FC6F-4471-B51F-8CCC8C628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187169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9961-BF77-422B-878C-2EC8A4A4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2EF808-2004-4176-90AA-D58D3EF01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89635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Groups: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sys_user_group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96D9DB-83D5-4891-A3ED-E31F054F4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295166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C37634-C502-456A-8064-605BC3D7F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62397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0F7ECAF-444B-4CD4-8B27-5234E2CAB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ED6B7-70D4-40A8-BEC3-A6BE05103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b="0" i="0">
                <a:effectLst/>
                <a:latin typeface="-apple-system"/>
              </a:rPr>
              <a:t>The Customer Onboarding project includes the entire details for the fresh customer to get onboarded on the multi-tenant instance including:</a:t>
            </a:r>
          </a:p>
          <a:p>
            <a:pPr>
              <a:lnSpc>
                <a:spcPct val="90000"/>
              </a:lnSpc>
            </a:pPr>
            <a:r>
              <a:rPr lang="en-US" sz="1700" b="0" i="0">
                <a:effectLst/>
                <a:latin typeface="-apple-system"/>
              </a:rPr>
              <a:t>Domain</a:t>
            </a:r>
          </a:p>
          <a:p>
            <a:pPr>
              <a:lnSpc>
                <a:spcPct val="90000"/>
              </a:lnSpc>
            </a:pPr>
            <a:r>
              <a:rPr lang="en-US" sz="1700" b="0" i="0">
                <a:effectLst/>
                <a:latin typeface="-apple-system"/>
              </a:rPr>
              <a:t>Company</a:t>
            </a:r>
          </a:p>
          <a:p>
            <a:pPr>
              <a:lnSpc>
                <a:spcPct val="90000"/>
              </a:lnSpc>
            </a:pPr>
            <a:r>
              <a:rPr lang="en-US" sz="1700" b="0" i="0">
                <a:effectLst/>
                <a:latin typeface="-apple-system"/>
              </a:rPr>
              <a:t>Department</a:t>
            </a:r>
          </a:p>
          <a:p>
            <a:pPr>
              <a:lnSpc>
                <a:spcPct val="90000"/>
              </a:lnSpc>
            </a:pPr>
            <a:r>
              <a:rPr lang="en-US" sz="1700" b="0" i="0">
                <a:effectLst/>
                <a:latin typeface="-apple-system"/>
              </a:rPr>
              <a:t>Locations</a:t>
            </a:r>
          </a:p>
          <a:p>
            <a:pPr>
              <a:lnSpc>
                <a:spcPct val="90000"/>
              </a:lnSpc>
            </a:pPr>
            <a:r>
              <a:rPr lang="en-US" sz="1700" b="0" i="0">
                <a:effectLst/>
                <a:latin typeface="-apple-system"/>
              </a:rPr>
              <a:t>Users</a:t>
            </a:r>
          </a:p>
          <a:p>
            <a:pPr>
              <a:lnSpc>
                <a:spcPct val="90000"/>
              </a:lnSpc>
            </a:pPr>
            <a:r>
              <a:rPr lang="en-US" sz="1700" b="0" i="0">
                <a:effectLst/>
                <a:latin typeface="-apple-system"/>
              </a:rPr>
              <a:t>Groups</a:t>
            </a:r>
          </a:p>
          <a:p>
            <a:pPr>
              <a:lnSpc>
                <a:spcPct val="90000"/>
              </a:lnSpc>
            </a:pPr>
            <a:r>
              <a:rPr lang="en-US" sz="1700" b="0" i="0">
                <a:effectLst/>
                <a:latin typeface="-apple-system"/>
              </a:rPr>
              <a:t>Roles</a:t>
            </a:r>
          </a:p>
          <a:p>
            <a:pPr>
              <a:lnSpc>
                <a:spcPct val="90000"/>
              </a:lnSpc>
            </a:pPr>
            <a:r>
              <a:rPr lang="en-US" sz="1700" b="0" i="0">
                <a:effectLst/>
                <a:latin typeface="-apple-system"/>
              </a:rPr>
              <a:t>Categorization, Resolution details, and SLA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b="0" i="0">
                <a:effectLst/>
                <a:latin typeface="-apple-system"/>
              </a:rPr>
              <a:t>using Import Sets and Transform Maps.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b="0" i="0">
                <a:effectLst/>
                <a:latin typeface="-apple-system"/>
              </a:rPr>
              <a:t>It also includes separate Requirement Design documents as per the industry best standards. Leverages Import Sets and Transform Map.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280196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members: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sys_user_grmember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8A550B-3A03-4D37-9EC1-F059E5594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035112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C9F936-3C99-4F00-927D-B6C1048FA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660608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Roles: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sys_user_has_role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8CB90A-E67F-4B3C-A1F7-EBACB7BDE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295473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Roles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A60415-3DB2-42C5-9E48-CEAE30DEB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798491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Servers: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cmdb_ci_win_server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768692-EB1B-4B20-9552-37B0AF797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640659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Servers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802782-B0F6-4591-99D5-34918C567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60809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Servers: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cmdb_ci_linux_server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8B04B1B-E7A9-4D39-A17B-CC062C1EB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3875258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Servers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08D8B1-7D41-4814-A93E-61983EA9C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867900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Servers: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cmdb_ci_unix_server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E151BA2-9A43-4F1B-A6CE-C2B3048CA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033352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Servers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CBF411-8B6F-4A8A-A196-B16419744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345759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60F5-9879-432B-AB1D-1E83895AB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FRS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C0F1E-65FE-4956-937D-83A6A41B7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Team Lead worked with the client to get the requirements and the entire team worked on the FRS.</a:t>
            </a:r>
          </a:p>
          <a:p>
            <a:r>
              <a:rPr lang="en-US" dirty="0"/>
              <a:t>Each team member was responsible for their child domain.</a:t>
            </a: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Team: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Phillip Caruthers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Samuel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Hagadorn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Bernice Templeman</a:t>
            </a:r>
          </a:p>
          <a:p>
            <a:pPr lvl="1"/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Malykai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Mejia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23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Oracle/MySQL: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cmdb_ci_database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947D949-8F91-4F7B-80E8-4BA8A09C9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633264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Oracle/MySQL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6B71D6-0D90-45A6-936C-16BBC9236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156022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SLA: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contract_sla</a:t>
            </a:r>
            <a:endParaRPr lang="en-US" dirty="0"/>
          </a:p>
        </p:txBody>
      </p:sp>
      <p:pic>
        <p:nvPicPr>
          <p:cNvPr id="9" name="Content Placeholder 8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C3738704-AD2C-47F2-AA6C-FAD8B6679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540841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E64A90-F933-458C-A7F8-CD9A5A9DB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430908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1F82AA-F5B4-413E-8A46-20EE2DBA0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264052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Holiday Schedule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109DF8-7BD7-4F95-9078-6BA84CD69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259580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24 x 7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F8739-8490-45A7-AC8D-4D5C5DA1F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302578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E2F5271-5959-420D-BEBD-99C05D0A3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187292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Holiday added for 8-5 m-f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B33758D-C86D-49E1-B39A-22B420DE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808963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update set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876CFCE-BA92-4323-8826-C6B484EC0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5748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6183B-7C95-4092-8AF8-83E46D84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instance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0274600-8CFA-4154-8891-E665472D3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11172" cy="3885637"/>
          </a:xfrm>
        </p:spPr>
      </p:pic>
    </p:spTree>
    <p:extLst>
      <p:ext uri="{BB962C8B-B14F-4D97-AF65-F5344CB8AC3E}">
        <p14:creationId xmlns:p14="http://schemas.microsoft.com/office/powerpoint/2010/main" val="170783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AF8F3-02C0-4B26-B481-63D40CFE7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Inaccurate data in Excel</a:t>
            </a:r>
          </a:p>
          <a:p>
            <a:r>
              <a:rPr lang="en-US" dirty="0"/>
              <a:t>Follow FRS for table names, fields, choice action and coalesce.</a:t>
            </a:r>
          </a:p>
          <a:p>
            <a:r>
              <a:rPr lang="en-US" dirty="0"/>
              <a:t>FRS: some listed variables are nor available to transform</a:t>
            </a:r>
          </a:p>
          <a:p>
            <a:r>
              <a:rPr lang="en-US" dirty="0"/>
              <a:t>Use email address (unique for user and domain/company) for user id to avoid any duplication</a:t>
            </a:r>
          </a:p>
        </p:txBody>
      </p:sp>
    </p:spTree>
    <p:extLst>
      <p:ext uri="{BB962C8B-B14F-4D97-AF65-F5344CB8AC3E}">
        <p14:creationId xmlns:p14="http://schemas.microsoft.com/office/powerpoint/2010/main" val="513806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A06-C94F-4420-B375-EFF4C47D78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7D05F-6CBA-4E85-8A4D-84FA882BA6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49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A06-C94F-4420-B375-EFF4C47D78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7D05F-6CBA-4E85-8A4D-84FA882BA6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6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6183B-7C95-4092-8AF8-83E46D84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Domain Separation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77BD2-E658-4413-AE07-41DF6F2E2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Activated Domain Support - Domain Extensions Installer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097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6183B-7C95-4092-8AF8-83E46D84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users with admin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34E4F-00C5-483B-8AC9-1E0A17EDD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48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3B80-B11E-48F1-A08B-05F165BC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domain and child domains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5ADAF5-80B5-445A-B515-67DCA07DC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209" y="2727315"/>
            <a:ext cx="4319619" cy="274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86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3B80-B11E-48F1-A08B-05F165BC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company for each domain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5097667-674D-4E78-BD15-5DD7EF734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97090396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366</TotalTime>
  <Words>424</Words>
  <Application>Microsoft Office PowerPoint</Application>
  <PresentationFormat>Widescreen</PresentationFormat>
  <Paragraphs>90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-apple-system</vt:lpstr>
      <vt:lpstr>Arial</vt:lpstr>
      <vt:lpstr>Calibri</vt:lpstr>
      <vt:lpstr>Calibri Light</vt:lpstr>
      <vt:lpstr>Source Sans Pro</vt:lpstr>
      <vt:lpstr>Trebuchet MS</vt:lpstr>
      <vt:lpstr>Wingdings 3</vt:lpstr>
      <vt:lpstr>Facet</vt:lpstr>
      <vt:lpstr>Guide for Customer Onboarding</vt:lpstr>
      <vt:lpstr>Agenda</vt:lpstr>
      <vt:lpstr>Overview</vt:lpstr>
      <vt:lpstr>Create the FRS document</vt:lpstr>
      <vt:lpstr>Create instance</vt:lpstr>
      <vt:lpstr>Activate Domain Separation Plugin</vt:lpstr>
      <vt:lpstr>Create users with admin</vt:lpstr>
      <vt:lpstr>Create domain and child domains</vt:lpstr>
      <vt:lpstr>Create a company for each domain</vt:lpstr>
      <vt:lpstr>Add domain picker &amp; Select domain</vt:lpstr>
      <vt:lpstr>Create/Select update set</vt:lpstr>
      <vt:lpstr>Excel data file</vt:lpstr>
      <vt:lpstr>Load Data</vt:lpstr>
      <vt:lpstr>Create transform map</vt:lpstr>
      <vt:lpstr>Set Coalesce and Choice action</vt:lpstr>
      <vt:lpstr>Transform</vt:lpstr>
      <vt:lpstr>For each Excel Sheet: Load/create transform map/ transform</vt:lpstr>
      <vt:lpstr>All Locations: cmn_location</vt:lpstr>
      <vt:lpstr>Locations for Bernice</vt:lpstr>
      <vt:lpstr>All Departments: cmn_department</vt:lpstr>
      <vt:lpstr>Departments for Bernice</vt:lpstr>
      <vt:lpstr>All Business Units: cmn_cost_center</vt:lpstr>
      <vt:lpstr>Business Units for Bernice</vt:lpstr>
      <vt:lpstr>Users: sys_user</vt:lpstr>
      <vt:lpstr>Users</vt:lpstr>
      <vt:lpstr>Cost Centers: cmn_cost_center</vt:lpstr>
      <vt:lpstr>PowerPoint Presentation</vt:lpstr>
      <vt:lpstr>Groups: sys_user_group</vt:lpstr>
      <vt:lpstr>Groups</vt:lpstr>
      <vt:lpstr>Group members: sys_user_grmember </vt:lpstr>
      <vt:lpstr>Group members</vt:lpstr>
      <vt:lpstr>User Roles: sys_user_has_role</vt:lpstr>
      <vt:lpstr>User Roles</vt:lpstr>
      <vt:lpstr>Windows Servers: cmdb_ci_win_server </vt:lpstr>
      <vt:lpstr>Windows Servers</vt:lpstr>
      <vt:lpstr>Linux Servers: cmdb_ci_linux_server </vt:lpstr>
      <vt:lpstr>Linux Servers</vt:lpstr>
      <vt:lpstr>Unix Servers: cmdb_ci_unix_server </vt:lpstr>
      <vt:lpstr>Unix Servers</vt:lpstr>
      <vt:lpstr>Oracle/MySQL: cmdb_ci_database</vt:lpstr>
      <vt:lpstr>Oracle/MySQL</vt:lpstr>
      <vt:lpstr>SLA: contract_sla</vt:lpstr>
      <vt:lpstr>PowerPoint Presentation</vt:lpstr>
      <vt:lpstr>Schedules</vt:lpstr>
      <vt:lpstr>Holiday Schedule</vt:lpstr>
      <vt:lpstr>24 x 7</vt:lpstr>
      <vt:lpstr>PowerPoint Presentation</vt:lpstr>
      <vt:lpstr>Holiday added for 8-5 m-f</vt:lpstr>
      <vt:lpstr>Complete update set</vt:lpstr>
      <vt:lpstr>Reflections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Bernice Templeman</dc:creator>
  <cp:lastModifiedBy>Bernice Templeman</cp:lastModifiedBy>
  <cp:revision>19</cp:revision>
  <dcterms:created xsi:type="dcterms:W3CDTF">2021-12-04T18:40:44Z</dcterms:created>
  <dcterms:modified xsi:type="dcterms:W3CDTF">2021-12-05T02:56:58Z</dcterms:modified>
</cp:coreProperties>
</file>